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3"/>
  </p:notesMasterIdLst>
  <p:sldIdLst>
    <p:sldId id="256" r:id="rId6"/>
    <p:sldId id="266" r:id="rId7"/>
    <p:sldId id="260" r:id="rId8"/>
    <p:sldId id="263" r:id="rId9"/>
    <p:sldId id="262" r:id="rId10"/>
    <p:sldId id="261"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68717" autoAdjust="0"/>
  </p:normalViewPr>
  <p:slideViewPr>
    <p:cSldViewPr snapToGrid="0">
      <p:cViewPr varScale="1">
        <p:scale>
          <a:sx n="43" d="100"/>
          <a:sy n="43" d="100"/>
        </p:scale>
        <p:origin x="828" y="48"/>
      </p:cViewPr>
      <p:guideLst/>
    </p:cSldViewPr>
  </p:slideViewPr>
  <p:outlineViewPr>
    <p:cViewPr>
      <p:scale>
        <a:sx n="33" d="100"/>
        <a:sy n="33" d="100"/>
      </p:scale>
      <p:origin x="0" y="-972"/>
    </p:cViewPr>
  </p:outlineViewPr>
  <p:notesTextViewPr>
    <p:cViewPr>
      <p:scale>
        <a:sx n="1" d="1"/>
        <a:sy n="1" d="1"/>
      </p:scale>
      <p:origin x="0" y="0"/>
    </p:cViewPr>
  </p:notesTextViewPr>
  <p:notesViewPr>
    <p:cSldViewPr snapToGrid="0">
      <p:cViewPr varScale="1">
        <p:scale>
          <a:sx n="88" d="100"/>
          <a:sy n="88" d="100"/>
        </p:scale>
        <p:origin x="382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F57DE4-B34D-4ABA-8FA2-FAFC7994E051}" type="datetimeFigureOut">
              <a:rPr lang="en-GB" smtClean="0"/>
              <a:t>23/11/2022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1C3716-35FA-4552-B195-D452976CC836}" type="slidenum">
              <a:rPr lang="en-GB" smtClean="0"/>
              <a:t>‹#›</a:t>
            </a:fld>
            <a:endParaRPr lang="en-GB"/>
          </a:p>
        </p:txBody>
      </p:sp>
    </p:spTree>
    <p:extLst>
      <p:ext uri="{BB962C8B-B14F-4D97-AF65-F5344CB8AC3E}">
        <p14:creationId xmlns:p14="http://schemas.microsoft.com/office/powerpoint/2010/main" val="1183067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B1C3716-35FA-4552-B195-D452976CC836}" type="slidenum">
              <a:rPr lang="en-GB" smtClean="0"/>
              <a:t>1</a:t>
            </a:fld>
            <a:endParaRPr lang="en-GB"/>
          </a:p>
        </p:txBody>
      </p:sp>
    </p:spTree>
    <p:extLst>
      <p:ext uri="{BB962C8B-B14F-4D97-AF65-F5344CB8AC3E}">
        <p14:creationId xmlns:p14="http://schemas.microsoft.com/office/powerpoint/2010/main" val="4014503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AB1C3716-35FA-4552-B195-D452976CC836}" type="slidenum">
              <a:rPr lang="en-GB" smtClean="0"/>
              <a:t>3</a:t>
            </a:fld>
            <a:endParaRPr lang="en-GB"/>
          </a:p>
        </p:txBody>
      </p:sp>
    </p:spTree>
    <p:extLst>
      <p:ext uri="{BB962C8B-B14F-4D97-AF65-F5344CB8AC3E}">
        <p14:creationId xmlns:p14="http://schemas.microsoft.com/office/powerpoint/2010/main" val="3597542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AB1AF07-4A25-4095-AA61-301BDA20C47B}" type="slidenum">
              <a:rPr lang="en-GB" smtClean="0"/>
              <a:t>4</a:t>
            </a:fld>
            <a:endParaRPr lang="en-GB"/>
          </a:p>
        </p:txBody>
      </p:sp>
    </p:spTree>
    <p:extLst>
      <p:ext uri="{BB962C8B-B14F-4D97-AF65-F5344CB8AC3E}">
        <p14:creationId xmlns:p14="http://schemas.microsoft.com/office/powerpoint/2010/main" val="59347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72323-0D45-4BEF-93B3-0E2AAEDDD04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395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1C3716-35FA-4552-B195-D452976CC836}" type="slidenum">
              <a:rPr lang="en-GB" smtClean="0"/>
              <a:t>6</a:t>
            </a:fld>
            <a:endParaRPr lang="en-GB"/>
          </a:p>
        </p:txBody>
      </p:sp>
    </p:spTree>
    <p:extLst>
      <p:ext uri="{BB962C8B-B14F-4D97-AF65-F5344CB8AC3E}">
        <p14:creationId xmlns:p14="http://schemas.microsoft.com/office/powerpoint/2010/main" val="783354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1C3716-35FA-4552-B195-D452976CC836}" type="slidenum">
              <a:rPr lang="en-GB" smtClean="0"/>
              <a:t>7</a:t>
            </a:fld>
            <a:endParaRPr lang="en-GB"/>
          </a:p>
        </p:txBody>
      </p:sp>
    </p:spTree>
    <p:extLst>
      <p:ext uri="{BB962C8B-B14F-4D97-AF65-F5344CB8AC3E}">
        <p14:creationId xmlns:p14="http://schemas.microsoft.com/office/powerpoint/2010/main" val="2462829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9F27F59-14C5-45A8-A10E-8BED2894DCAF}" type="datetimeFigureOut">
              <a:rPr lang="en-GB" smtClean="0"/>
              <a:t>23/11/2022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84553D-11E6-4D56-8862-2D9F5AC424E0}" type="slidenum">
              <a:rPr lang="en-GB" smtClean="0"/>
              <a:t>‹#›</a:t>
            </a:fld>
            <a:endParaRPr lang="en-GB"/>
          </a:p>
        </p:txBody>
      </p:sp>
    </p:spTree>
    <p:extLst>
      <p:ext uri="{BB962C8B-B14F-4D97-AF65-F5344CB8AC3E}">
        <p14:creationId xmlns:p14="http://schemas.microsoft.com/office/powerpoint/2010/main" val="4125183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9F27F59-14C5-45A8-A10E-8BED2894DCAF}" type="datetimeFigureOut">
              <a:rPr lang="en-GB" smtClean="0"/>
              <a:t>23/11/2022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84553D-11E6-4D56-8862-2D9F5AC424E0}" type="slidenum">
              <a:rPr lang="en-GB" smtClean="0"/>
              <a:t>‹#›</a:t>
            </a:fld>
            <a:endParaRPr lang="en-GB"/>
          </a:p>
        </p:txBody>
      </p:sp>
    </p:spTree>
    <p:extLst>
      <p:ext uri="{BB962C8B-B14F-4D97-AF65-F5344CB8AC3E}">
        <p14:creationId xmlns:p14="http://schemas.microsoft.com/office/powerpoint/2010/main" val="770738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9F27F59-14C5-45A8-A10E-8BED2894DCAF}" type="datetimeFigureOut">
              <a:rPr lang="en-GB" smtClean="0"/>
              <a:t>23/11/2022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84553D-11E6-4D56-8862-2D9F5AC424E0}" type="slidenum">
              <a:rPr lang="en-GB" smtClean="0"/>
              <a:t>‹#›</a:t>
            </a:fld>
            <a:endParaRPr lang="en-GB"/>
          </a:p>
        </p:txBody>
      </p:sp>
    </p:spTree>
    <p:extLst>
      <p:ext uri="{BB962C8B-B14F-4D97-AF65-F5344CB8AC3E}">
        <p14:creationId xmlns:p14="http://schemas.microsoft.com/office/powerpoint/2010/main" val="3897178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9F27F59-14C5-45A8-A10E-8BED2894DCAF}" type="datetimeFigureOut">
              <a:rPr lang="en-GB" smtClean="0"/>
              <a:t>23/11/2022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84553D-11E6-4D56-8862-2D9F5AC424E0}" type="slidenum">
              <a:rPr lang="en-GB" smtClean="0"/>
              <a:t>‹#›</a:t>
            </a:fld>
            <a:endParaRPr lang="en-GB"/>
          </a:p>
        </p:txBody>
      </p:sp>
    </p:spTree>
    <p:extLst>
      <p:ext uri="{BB962C8B-B14F-4D97-AF65-F5344CB8AC3E}">
        <p14:creationId xmlns:p14="http://schemas.microsoft.com/office/powerpoint/2010/main" val="2412162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9F27F59-14C5-45A8-A10E-8BED2894DCAF}" type="datetimeFigureOut">
              <a:rPr lang="en-GB" smtClean="0"/>
              <a:t>23/11/2022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84553D-11E6-4D56-8862-2D9F5AC424E0}" type="slidenum">
              <a:rPr lang="en-GB" smtClean="0"/>
              <a:t>‹#›</a:t>
            </a:fld>
            <a:endParaRPr lang="en-GB"/>
          </a:p>
        </p:txBody>
      </p:sp>
    </p:spTree>
    <p:extLst>
      <p:ext uri="{BB962C8B-B14F-4D97-AF65-F5344CB8AC3E}">
        <p14:creationId xmlns:p14="http://schemas.microsoft.com/office/powerpoint/2010/main" val="2522695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9F27F59-14C5-45A8-A10E-8BED2894DCAF}" type="datetimeFigureOut">
              <a:rPr lang="en-GB" smtClean="0"/>
              <a:t>23/11/2022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84553D-11E6-4D56-8862-2D9F5AC424E0}" type="slidenum">
              <a:rPr lang="en-GB" smtClean="0"/>
              <a:t>‹#›</a:t>
            </a:fld>
            <a:endParaRPr lang="en-GB"/>
          </a:p>
        </p:txBody>
      </p:sp>
    </p:spTree>
    <p:extLst>
      <p:ext uri="{BB962C8B-B14F-4D97-AF65-F5344CB8AC3E}">
        <p14:creationId xmlns:p14="http://schemas.microsoft.com/office/powerpoint/2010/main" val="350287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9F27F59-14C5-45A8-A10E-8BED2894DCAF}" type="datetimeFigureOut">
              <a:rPr lang="en-GB" smtClean="0"/>
              <a:t>23/11/2022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784553D-11E6-4D56-8862-2D9F5AC424E0}" type="slidenum">
              <a:rPr lang="en-GB" smtClean="0"/>
              <a:t>‹#›</a:t>
            </a:fld>
            <a:endParaRPr lang="en-GB"/>
          </a:p>
        </p:txBody>
      </p:sp>
    </p:spTree>
    <p:extLst>
      <p:ext uri="{BB962C8B-B14F-4D97-AF65-F5344CB8AC3E}">
        <p14:creationId xmlns:p14="http://schemas.microsoft.com/office/powerpoint/2010/main" val="107307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9F27F59-14C5-45A8-A10E-8BED2894DCAF}" type="datetimeFigureOut">
              <a:rPr lang="en-GB" smtClean="0"/>
              <a:t>23/11/2022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784553D-11E6-4D56-8862-2D9F5AC424E0}" type="slidenum">
              <a:rPr lang="en-GB" smtClean="0"/>
              <a:t>‹#›</a:t>
            </a:fld>
            <a:endParaRPr lang="en-GB"/>
          </a:p>
        </p:txBody>
      </p:sp>
    </p:spTree>
    <p:extLst>
      <p:ext uri="{BB962C8B-B14F-4D97-AF65-F5344CB8AC3E}">
        <p14:creationId xmlns:p14="http://schemas.microsoft.com/office/powerpoint/2010/main" val="3890902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F27F59-14C5-45A8-A10E-8BED2894DCAF}" type="datetimeFigureOut">
              <a:rPr lang="en-GB" smtClean="0"/>
              <a:t>23/11/2022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784553D-11E6-4D56-8862-2D9F5AC424E0}" type="slidenum">
              <a:rPr lang="en-GB" smtClean="0"/>
              <a:t>‹#›</a:t>
            </a:fld>
            <a:endParaRPr lang="en-GB"/>
          </a:p>
        </p:txBody>
      </p:sp>
    </p:spTree>
    <p:extLst>
      <p:ext uri="{BB962C8B-B14F-4D97-AF65-F5344CB8AC3E}">
        <p14:creationId xmlns:p14="http://schemas.microsoft.com/office/powerpoint/2010/main" val="362645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9F27F59-14C5-45A8-A10E-8BED2894DCAF}" type="datetimeFigureOut">
              <a:rPr lang="en-GB" smtClean="0"/>
              <a:t>23/11/2022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84553D-11E6-4D56-8862-2D9F5AC424E0}" type="slidenum">
              <a:rPr lang="en-GB" smtClean="0"/>
              <a:t>‹#›</a:t>
            </a:fld>
            <a:endParaRPr lang="en-GB"/>
          </a:p>
        </p:txBody>
      </p:sp>
    </p:spTree>
    <p:extLst>
      <p:ext uri="{BB962C8B-B14F-4D97-AF65-F5344CB8AC3E}">
        <p14:creationId xmlns:p14="http://schemas.microsoft.com/office/powerpoint/2010/main" val="961278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9F27F59-14C5-45A8-A10E-8BED2894DCAF}" type="datetimeFigureOut">
              <a:rPr lang="en-GB" smtClean="0"/>
              <a:t>23/11/2022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84553D-11E6-4D56-8862-2D9F5AC424E0}" type="slidenum">
              <a:rPr lang="en-GB" smtClean="0"/>
              <a:t>‹#›</a:t>
            </a:fld>
            <a:endParaRPr lang="en-GB"/>
          </a:p>
        </p:txBody>
      </p:sp>
    </p:spTree>
    <p:extLst>
      <p:ext uri="{BB962C8B-B14F-4D97-AF65-F5344CB8AC3E}">
        <p14:creationId xmlns:p14="http://schemas.microsoft.com/office/powerpoint/2010/main" val="2015504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F27F59-14C5-45A8-A10E-8BED2894DCAF}" type="datetimeFigureOut">
              <a:rPr lang="en-GB" smtClean="0"/>
              <a:t>23/11/2022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84553D-11E6-4D56-8862-2D9F5AC424E0}" type="slidenum">
              <a:rPr lang="en-GB" smtClean="0"/>
              <a:t>‹#›</a:t>
            </a:fld>
            <a:endParaRPr lang="en-GB"/>
          </a:p>
        </p:txBody>
      </p:sp>
    </p:spTree>
    <p:extLst>
      <p:ext uri="{BB962C8B-B14F-4D97-AF65-F5344CB8AC3E}">
        <p14:creationId xmlns:p14="http://schemas.microsoft.com/office/powerpoint/2010/main" val="4280168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Whole Family Wellbeing Funding</a:t>
            </a:r>
          </a:p>
        </p:txBody>
      </p:sp>
    </p:spTree>
    <p:extLst>
      <p:ext uri="{BB962C8B-B14F-4D97-AF65-F5344CB8AC3E}">
        <p14:creationId xmlns:p14="http://schemas.microsoft.com/office/powerpoint/2010/main" val="1757548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6887"/>
            <a:ext cx="10515600" cy="1054242"/>
          </a:xfrm>
        </p:spPr>
        <p:txBody>
          <a:bodyPr/>
          <a:lstStyle/>
          <a:p>
            <a:r>
              <a:rPr lang="en-GB" dirty="0"/>
              <a:t>Whole Family Wellbeing Funding</a:t>
            </a:r>
          </a:p>
        </p:txBody>
      </p:sp>
      <p:sp>
        <p:nvSpPr>
          <p:cNvPr id="3" name="Content Placeholder 2"/>
          <p:cNvSpPr>
            <a:spLocks noGrp="1"/>
          </p:cNvSpPr>
          <p:nvPr>
            <p:ph idx="1"/>
          </p:nvPr>
        </p:nvSpPr>
        <p:spPr>
          <a:xfrm>
            <a:off x="838200" y="1692322"/>
            <a:ext cx="10515600" cy="4484641"/>
          </a:xfrm>
        </p:spPr>
        <p:txBody>
          <a:bodyPr>
            <a:normAutofit lnSpcReduction="10000"/>
          </a:bodyPr>
          <a:lstStyle/>
          <a:p>
            <a:pPr fontAlgn="base"/>
            <a:r>
              <a:rPr lang="en-GB" b="1" dirty="0"/>
              <a:t>£</a:t>
            </a:r>
            <a:r>
              <a:rPr lang="en-GB" b="1" dirty="0" err="1"/>
              <a:t>500m</a:t>
            </a:r>
            <a:r>
              <a:rPr lang="en-GB" b="1" dirty="0"/>
              <a:t> commitment</a:t>
            </a:r>
            <a:r>
              <a:rPr lang="en-GB" dirty="0"/>
              <a:t> – build and scale holistic whole family support across Scotland.</a:t>
            </a:r>
            <a:endParaRPr lang="en-GB" b="1" dirty="0"/>
          </a:p>
          <a:p>
            <a:pPr fontAlgn="base"/>
            <a:r>
              <a:rPr lang="en-GB" b="1" dirty="0"/>
              <a:t>Transforming services </a:t>
            </a:r>
            <a:r>
              <a:rPr lang="en-GB" dirty="0"/>
              <a:t>to ensure families can access support that is wrapped around their individual needs.</a:t>
            </a:r>
            <a:r>
              <a:rPr lang="en-US" dirty="0"/>
              <a:t>​</a:t>
            </a:r>
          </a:p>
          <a:p>
            <a:pPr fontAlgn="base"/>
            <a:r>
              <a:rPr lang="en-GB" dirty="0"/>
              <a:t>Critical part of how we will </a:t>
            </a:r>
            <a:r>
              <a:rPr lang="en-GB" b="1" dirty="0"/>
              <a:t>#</a:t>
            </a:r>
            <a:r>
              <a:rPr lang="en-GB" b="1" dirty="0" err="1"/>
              <a:t>KeepThePromise</a:t>
            </a:r>
            <a:r>
              <a:rPr lang="en-GB" dirty="0"/>
              <a:t> by focusing on preventative support, early intervention to prevent crisis. </a:t>
            </a:r>
            <a:r>
              <a:rPr lang="en-US" dirty="0"/>
              <a:t>​</a:t>
            </a:r>
          </a:p>
          <a:p>
            <a:pPr fontAlgn="base"/>
            <a:r>
              <a:rPr lang="en-GB" b="1" dirty="0"/>
              <a:t>Vision for family support</a:t>
            </a:r>
            <a:r>
              <a:rPr lang="en-GB" dirty="0"/>
              <a:t> – Covid-19 and vision for holistic support, early intervention and prevention. </a:t>
            </a:r>
            <a:endParaRPr lang="en-GB" b="1" dirty="0"/>
          </a:p>
          <a:p>
            <a:pPr fontAlgn="base"/>
            <a:r>
              <a:rPr lang="en-GB" b="1" dirty="0"/>
              <a:t>Whole System Change</a:t>
            </a:r>
            <a:r>
              <a:rPr lang="en-GB" dirty="0"/>
              <a:t> – collaborative, multi-agency and multi-disciplinary approach, making links across structures.</a:t>
            </a:r>
            <a:r>
              <a:rPr lang="en-US" dirty="0"/>
              <a:t>​ </a:t>
            </a:r>
            <a:r>
              <a:rPr lang="en-GB" dirty="0"/>
              <a:t>Not about "business as usual".</a:t>
            </a:r>
          </a:p>
          <a:p>
            <a:pPr fontAlgn="base"/>
            <a:endParaRPr lang="en-GB" dirty="0"/>
          </a:p>
          <a:p>
            <a:endParaRPr lang="en-GB" dirty="0"/>
          </a:p>
        </p:txBody>
      </p:sp>
    </p:spTree>
    <p:extLst>
      <p:ext uri="{BB962C8B-B14F-4D97-AF65-F5344CB8AC3E}">
        <p14:creationId xmlns:p14="http://schemas.microsoft.com/office/powerpoint/2010/main" val="90266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How do we get there?</a:t>
            </a:r>
          </a:p>
        </p:txBody>
      </p:sp>
      <p:sp>
        <p:nvSpPr>
          <p:cNvPr id="3" name="Content Placeholder 2"/>
          <p:cNvSpPr>
            <a:spLocks noGrp="1"/>
          </p:cNvSpPr>
          <p:nvPr>
            <p:ph idx="1"/>
          </p:nvPr>
        </p:nvSpPr>
        <p:spPr>
          <a:xfrm>
            <a:off x="838200" y="1446663"/>
            <a:ext cx="10515600" cy="4730300"/>
          </a:xfrm>
        </p:spPr>
        <p:txBody>
          <a:bodyPr>
            <a:normAutofit/>
          </a:bodyPr>
          <a:lstStyle/>
          <a:p>
            <a:pPr marL="0" indent="0">
              <a:buNone/>
            </a:pPr>
            <a:r>
              <a:rPr lang="en-GB" sz="3200" dirty="0"/>
              <a:t>The work so far…..</a:t>
            </a:r>
          </a:p>
          <a:p>
            <a:pPr lvl="1"/>
            <a:r>
              <a:rPr lang="en-GB" sz="2800" dirty="0"/>
              <a:t>Collective vision and Route-map for delivery – sets the foundation for our theory of change</a:t>
            </a:r>
          </a:p>
          <a:p>
            <a:pPr lvl="1"/>
            <a:r>
              <a:rPr lang="en-GB" sz="2800" dirty="0"/>
              <a:t>National Principles and Toolkit – on what good family support looks like</a:t>
            </a:r>
          </a:p>
          <a:p>
            <a:pPr lvl="1"/>
            <a:r>
              <a:rPr lang="en-GB" sz="2800" dirty="0"/>
              <a:t>Working towards the following outcomes:</a:t>
            </a:r>
          </a:p>
          <a:p>
            <a:pPr lvl="2" fontAlgn="base"/>
            <a:r>
              <a:rPr lang="en-GB" sz="2400" dirty="0"/>
              <a:t>Improved family wellbeing</a:t>
            </a:r>
            <a:r>
              <a:rPr lang="en-US" sz="2400" dirty="0"/>
              <a:t>​</a:t>
            </a:r>
            <a:endParaRPr lang="en-GB" sz="700" dirty="0"/>
          </a:p>
          <a:p>
            <a:pPr lvl="2" fontAlgn="base"/>
            <a:r>
              <a:rPr lang="en-GB" sz="2400" dirty="0"/>
              <a:t>Reduction in the gap in wellbeing outcomes </a:t>
            </a:r>
            <a:r>
              <a:rPr lang="en-US" sz="2400" dirty="0"/>
              <a:t>​</a:t>
            </a:r>
            <a:endParaRPr lang="en-GB" sz="700" dirty="0"/>
          </a:p>
          <a:p>
            <a:pPr lvl="2" fontAlgn="base"/>
            <a:r>
              <a:rPr lang="en-GB" sz="2400" dirty="0"/>
              <a:t>Reduction in families requiring crisis intervention </a:t>
            </a:r>
            <a:r>
              <a:rPr lang="en-US" sz="2400" dirty="0"/>
              <a:t>​</a:t>
            </a:r>
            <a:endParaRPr lang="en-GB" sz="700" dirty="0"/>
          </a:p>
          <a:p>
            <a:pPr lvl="2" fontAlgn="base"/>
            <a:r>
              <a:rPr lang="en-GB" sz="2400" dirty="0"/>
              <a:t>Reduction in the number of children living away from their families</a:t>
            </a:r>
            <a:r>
              <a:rPr lang="en-US" sz="2400" dirty="0"/>
              <a:t>​</a:t>
            </a:r>
            <a:endParaRPr lang="en-GB" sz="700" dirty="0"/>
          </a:p>
          <a:p>
            <a:pPr lvl="2" fontAlgn="base"/>
            <a:r>
              <a:rPr lang="en-GB" sz="2400" dirty="0"/>
              <a:t>Increase in families taking up wider supports</a:t>
            </a:r>
            <a:endParaRPr lang="en-GB" sz="700" dirty="0"/>
          </a:p>
          <a:p>
            <a:pPr lvl="1"/>
            <a:endParaRPr lang="en-GB" dirty="0"/>
          </a:p>
          <a:p>
            <a:pPr lvl="1"/>
            <a:endParaRPr lang="en-GB" dirty="0"/>
          </a:p>
        </p:txBody>
      </p:sp>
    </p:spTree>
    <p:extLst>
      <p:ext uri="{BB962C8B-B14F-4D97-AF65-F5344CB8AC3E}">
        <p14:creationId xmlns:p14="http://schemas.microsoft.com/office/powerpoint/2010/main" val="3146728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49264" y="1560148"/>
            <a:ext cx="1819779" cy="36563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600" dirty="0"/>
              <a:t>Every family that needs support gets  the right family support at the right time to fulfil children’s right to be raised safely in their own families, for as long as it is needed*</a:t>
            </a:r>
          </a:p>
        </p:txBody>
      </p:sp>
      <p:sp>
        <p:nvSpPr>
          <p:cNvPr id="7" name="Rectangle 6"/>
          <p:cNvSpPr/>
          <p:nvPr/>
        </p:nvSpPr>
        <p:spPr>
          <a:xfrm>
            <a:off x="2347978" y="627521"/>
            <a:ext cx="1915887" cy="986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Children and Families at the Centre </a:t>
            </a:r>
          </a:p>
        </p:txBody>
      </p:sp>
      <p:sp>
        <p:nvSpPr>
          <p:cNvPr id="9" name="Rectangle 8"/>
          <p:cNvSpPr/>
          <p:nvPr/>
        </p:nvSpPr>
        <p:spPr>
          <a:xfrm>
            <a:off x="2342699" y="1942504"/>
            <a:ext cx="1915886" cy="98697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Availability and Access</a:t>
            </a:r>
          </a:p>
        </p:txBody>
      </p:sp>
      <p:sp>
        <p:nvSpPr>
          <p:cNvPr id="10" name="Rectangle 9"/>
          <p:cNvSpPr/>
          <p:nvPr/>
        </p:nvSpPr>
        <p:spPr>
          <a:xfrm>
            <a:off x="4999506" y="2227632"/>
            <a:ext cx="6680647" cy="204735"/>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Better collective awareness of available support</a:t>
            </a:r>
          </a:p>
        </p:txBody>
      </p:sp>
      <p:sp>
        <p:nvSpPr>
          <p:cNvPr id="11" name="Up-Down Arrow 10"/>
          <p:cNvSpPr/>
          <p:nvPr/>
        </p:nvSpPr>
        <p:spPr>
          <a:xfrm rot="5400000">
            <a:off x="6554332" y="1362560"/>
            <a:ext cx="1247614" cy="9743267"/>
          </a:xfrm>
          <a:prstGeom prst="up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p:cNvSpPr txBox="1"/>
          <p:nvPr/>
        </p:nvSpPr>
        <p:spPr>
          <a:xfrm>
            <a:off x="2682339" y="5887891"/>
            <a:ext cx="8991600" cy="1138773"/>
          </a:xfrm>
          <a:prstGeom prst="rect">
            <a:avLst/>
          </a:prstGeom>
          <a:noFill/>
        </p:spPr>
        <p:txBody>
          <a:bodyPr wrap="square" rtlCol="0">
            <a:spAutoFit/>
          </a:bodyPr>
          <a:lstStyle/>
          <a:p>
            <a:r>
              <a:rPr lang="en-GB" sz="1000" dirty="0"/>
              <a:t>Aim supported by and delivers on (and therefore need to ensure) GIRFEC/ The Promise/ Transforming Outcomes for </a:t>
            </a:r>
            <a:r>
              <a:rPr lang="en-GB" sz="1000" dirty="0" err="1"/>
              <a:t>CYPF</a:t>
            </a:r>
            <a:r>
              <a:rPr lang="en-GB" sz="1000" dirty="0"/>
              <a:t>/ The </a:t>
            </a:r>
            <a:r>
              <a:rPr lang="en-GB" sz="1000" dirty="0" err="1"/>
              <a:t>Feeley</a:t>
            </a:r>
            <a:r>
              <a:rPr lang="en-GB" sz="1000" dirty="0"/>
              <a:t> Review/ Children’s Services Planning Partnerships/ </a:t>
            </a:r>
            <a:r>
              <a:rPr lang="en-GB" sz="1000" dirty="0" err="1"/>
              <a:t>UNCRC</a:t>
            </a:r>
            <a:r>
              <a:rPr lang="en-GB" sz="1000" dirty="0"/>
              <a:t>/ National Performance Framework/Child Poverty Action Plans</a:t>
            </a:r>
          </a:p>
          <a:p>
            <a:r>
              <a:rPr lang="en-GB" sz="1000" dirty="0"/>
              <a:t>Evidence based and data led</a:t>
            </a:r>
          </a:p>
          <a:p>
            <a:r>
              <a:rPr lang="en-GB" sz="1000" dirty="0"/>
              <a:t>Strong collective leadership at all levels</a:t>
            </a:r>
          </a:p>
          <a:p>
            <a:endParaRPr lang="en-GB" sz="1000" dirty="0"/>
          </a:p>
          <a:p>
            <a:endParaRPr lang="en-GB" dirty="0"/>
          </a:p>
        </p:txBody>
      </p:sp>
      <p:sp>
        <p:nvSpPr>
          <p:cNvPr id="13" name="Rectangle 12"/>
          <p:cNvSpPr/>
          <p:nvPr/>
        </p:nvSpPr>
        <p:spPr>
          <a:xfrm>
            <a:off x="2350365" y="3231454"/>
            <a:ext cx="1915887" cy="98697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Whole System Approach/Joined Up Support</a:t>
            </a:r>
          </a:p>
        </p:txBody>
      </p:sp>
      <p:sp>
        <p:nvSpPr>
          <p:cNvPr id="14" name="Rectangle 13"/>
          <p:cNvSpPr/>
          <p:nvPr/>
        </p:nvSpPr>
        <p:spPr>
          <a:xfrm>
            <a:off x="4999506" y="3522411"/>
            <a:ext cx="6690792" cy="23484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 </a:t>
            </a:r>
          </a:p>
          <a:p>
            <a:pPr algn="ctr"/>
            <a:r>
              <a:rPr lang="en-GB" sz="1200" dirty="0">
                <a:solidFill>
                  <a:schemeClr val="bg1"/>
                </a:solidFill>
              </a:rPr>
              <a:t>Transforming Commissioning and Procurement (Planning, service design and purchasing)</a:t>
            </a:r>
          </a:p>
          <a:p>
            <a:pPr algn="ctr"/>
            <a:endParaRPr lang="en-GB" sz="1200" dirty="0"/>
          </a:p>
        </p:txBody>
      </p:sp>
      <p:sp>
        <p:nvSpPr>
          <p:cNvPr id="15" name="Rectangle 14"/>
          <p:cNvSpPr/>
          <p:nvPr/>
        </p:nvSpPr>
        <p:spPr>
          <a:xfrm>
            <a:off x="4999506" y="3795764"/>
            <a:ext cx="6680648" cy="23360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rPr>
              <a:t>Expand use of locally-based multi-agency services co-ordinating support</a:t>
            </a:r>
          </a:p>
        </p:txBody>
      </p:sp>
      <p:sp>
        <p:nvSpPr>
          <p:cNvPr id="16" name="Rectangle 15"/>
          <p:cNvSpPr/>
          <p:nvPr/>
        </p:nvSpPr>
        <p:spPr>
          <a:xfrm>
            <a:off x="4999507" y="2458295"/>
            <a:ext cx="6670618" cy="228625"/>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Investment &amp; innovation to deliver</a:t>
            </a:r>
          </a:p>
        </p:txBody>
      </p:sp>
      <p:sp>
        <p:nvSpPr>
          <p:cNvPr id="18" name="Rectangle 17"/>
          <p:cNvSpPr/>
          <p:nvPr/>
        </p:nvSpPr>
        <p:spPr>
          <a:xfrm>
            <a:off x="4999505" y="3220991"/>
            <a:ext cx="6690791" cy="26275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dirty="0">
              <a:solidFill>
                <a:schemeClr val="bg1"/>
              </a:solidFill>
            </a:endParaRPr>
          </a:p>
          <a:p>
            <a:pPr algn="ctr"/>
            <a:r>
              <a:rPr lang="en-GB" sz="1200" dirty="0">
                <a:solidFill>
                  <a:schemeClr val="bg1"/>
                </a:solidFill>
              </a:rPr>
              <a:t>Non-</a:t>
            </a:r>
            <a:r>
              <a:rPr lang="en-GB" sz="1200" dirty="0" err="1">
                <a:solidFill>
                  <a:schemeClr val="bg1"/>
                </a:solidFill>
              </a:rPr>
              <a:t>siloed</a:t>
            </a:r>
            <a:r>
              <a:rPr lang="en-GB" sz="1200" dirty="0">
                <a:solidFill>
                  <a:schemeClr val="bg1"/>
                </a:solidFill>
              </a:rPr>
              <a:t> aligned and proportionate FS funding that matches scale of need</a:t>
            </a:r>
          </a:p>
          <a:p>
            <a:pPr algn="ctr"/>
            <a:endParaRPr lang="en-GB" sz="1200" dirty="0"/>
          </a:p>
        </p:txBody>
      </p:sp>
      <p:sp>
        <p:nvSpPr>
          <p:cNvPr id="19" name="Rectangle 18"/>
          <p:cNvSpPr/>
          <p:nvPr/>
        </p:nvSpPr>
        <p:spPr>
          <a:xfrm>
            <a:off x="5001136" y="2721577"/>
            <a:ext cx="6679017" cy="195825"/>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a:p>
            <a:pPr algn="ctr"/>
            <a:r>
              <a:rPr lang="en-GB" sz="1200" dirty="0"/>
              <a:t>Multiple points of access in communities</a:t>
            </a:r>
          </a:p>
          <a:p>
            <a:pPr algn="ctr"/>
            <a:endParaRPr lang="en-GB" sz="1100" dirty="0"/>
          </a:p>
        </p:txBody>
      </p:sp>
      <p:sp>
        <p:nvSpPr>
          <p:cNvPr id="25" name="Down Arrow Callout 24"/>
          <p:cNvSpPr/>
          <p:nvPr/>
        </p:nvSpPr>
        <p:spPr>
          <a:xfrm>
            <a:off x="186131" y="252213"/>
            <a:ext cx="2113885" cy="1180774"/>
          </a:xfrm>
          <a:prstGeom prst="downArrow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p:cNvSpPr txBox="1"/>
          <p:nvPr/>
        </p:nvSpPr>
        <p:spPr>
          <a:xfrm>
            <a:off x="249264" y="458244"/>
            <a:ext cx="1965709" cy="338554"/>
          </a:xfrm>
          <a:prstGeom prst="rect">
            <a:avLst/>
          </a:prstGeom>
          <a:noFill/>
        </p:spPr>
        <p:txBody>
          <a:bodyPr wrap="square" rtlCol="0">
            <a:spAutoFit/>
          </a:bodyPr>
          <a:lstStyle/>
          <a:p>
            <a:pPr algn="ctr"/>
            <a:r>
              <a:rPr lang="en-GB" sz="1600" b="1" dirty="0"/>
              <a:t>Where we are going? </a:t>
            </a:r>
          </a:p>
        </p:txBody>
      </p:sp>
      <p:sp>
        <p:nvSpPr>
          <p:cNvPr id="27" name="Down Arrow Callout 26"/>
          <p:cNvSpPr/>
          <p:nvPr/>
        </p:nvSpPr>
        <p:spPr>
          <a:xfrm>
            <a:off x="3799442" y="59898"/>
            <a:ext cx="3690325" cy="492632"/>
          </a:xfrm>
          <a:prstGeom prst="downArrow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p:cNvSpPr txBox="1"/>
          <p:nvPr/>
        </p:nvSpPr>
        <p:spPr>
          <a:xfrm>
            <a:off x="3720670" y="55103"/>
            <a:ext cx="3902102" cy="338554"/>
          </a:xfrm>
          <a:prstGeom prst="rect">
            <a:avLst/>
          </a:prstGeom>
          <a:noFill/>
        </p:spPr>
        <p:txBody>
          <a:bodyPr wrap="square" rtlCol="0">
            <a:spAutoFit/>
          </a:bodyPr>
          <a:lstStyle/>
          <a:p>
            <a:pPr algn="ctr"/>
            <a:r>
              <a:rPr lang="en-GB" sz="1600" b="1" dirty="0"/>
              <a:t>What needs to change to get us there?</a:t>
            </a:r>
          </a:p>
        </p:txBody>
      </p:sp>
      <p:cxnSp>
        <p:nvCxnSpPr>
          <p:cNvPr id="3" name="Straight Arrow Connector 2"/>
          <p:cNvCxnSpPr>
            <a:endCxn id="13" idx="3"/>
          </p:cNvCxnSpPr>
          <p:nvPr/>
        </p:nvCxnSpPr>
        <p:spPr>
          <a:xfrm flipH="1">
            <a:off x="4266252" y="3046570"/>
            <a:ext cx="761793" cy="6783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stCxn id="14" idx="1"/>
            <a:endCxn id="13" idx="3"/>
          </p:cNvCxnSpPr>
          <p:nvPr/>
        </p:nvCxnSpPr>
        <p:spPr>
          <a:xfrm flipH="1">
            <a:off x="4266252" y="3639834"/>
            <a:ext cx="733254" cy="851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42" idx="3"/>
          </p:cNvCxnSpPr>
          <p:nvPr/>
        </p:nvCxnSpPr>
        <p:spPr>
          <a:xfrm flipH="1">
            <a:off x="4263865" y="4757583"/>
            <a:ext cx="735641" cy="1733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endCxn id="7" idx="3"/>
          </p:cNvCxnSpPr>
          <p:nvPr/>
        </p:nvCxnSpPr>
        <p:spPr>
          <a:xfrm flipH="1">
            <a:off x="4263865" y="771626"/>
            <a:ext cx="793948" cy="3493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0" idx="1"/>
            <a:endCxn id="9" idx="3"/>
          </p:cNvCxnSpPr>
          <p:nvPr/>
        </p:nvCxnSpPr>
        <p:spPr>
          <a:xfrm flipH="1">
            <a:off x="4258585" y="2330000"/>
            <a:ext cx="740921" cy="1059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5036414" y="569346"/>
            <a:ext cx="6653885" cy="317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1200" dirty="0"/>
              <a:t>Meaningful and ongoing participation in service design which ensures choice and control for families </a:t>
            </a:r>
          </a:p>
        </p:txBody>
      </p:sp>
      <p:sp>
        <p:nvSpPr>
          <p:cNvPr id="46" name="Rectangle 45"/>
          <p:cNvSpPr/>
          <p:nvPr/>
        </p:nvSpPr>
        <p:spPr>
          <a:xfrm>
            <a:off x="5036412" y="932762"/>
            <a:ext cx="6653885" cy="1964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Shift to needs and rights based planning and participation </a:t>
            </a:r>
          </a:p>
        </p:txBody>
      </p:sp>
      <p:cxnSp>
        <p:nvCxnSpPr>
          <p:cNvPr id="58" name="Straight Arrow Connector 57"/>
          <p:cNvCxnSpPr>
            <a:endCxn id="7" idx="3"/>
          </p:cNvCxnSpPr>
          <p:nvPr/>
        </p:nvCxnSpPr>
        <p:spPr>
          <a:xfrm flipH="1">
            <a:off x="4263865" y="1040218"/>
            <a:ext cx="764180" cy="807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4999507" y="2962257"/>
            <a:ext cx="6690789" cy="22465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Shared accountability for whole system/ joined up approach </a:t>
            </a:r>
          </a:p>
        </p:txBody>
      </p:sp>
      <p:cxnSp>
        <p:nvCxnSpPr>
          <p:cNvPr id="41" name="Straight Arrow Connector 40"/>
          <p:cNvCxnSpPr>
            <a:stCxn id="50" idx="1"/>
            <a:endCxn id="7" idx="3"/>
          </p:cNvCxnSpPr>
          <p:nvPr/>
        </p:nvCxnSpPr>
        <p:spPr>
          <a:xfrm flipH="1" flipV="1">
            <a:off x="4263865" y="1121007"/>
            <a:ext cx="773891" cy="2022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2347978" y="4454959"/>
            <a:ext cx="1915887" cy="95195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Workforce and Culture</a:t>
            </a:r>
          </a:p>
        </p:txBody>
      </p:sp>
      <p:sp>
        <p:nvSpPr>
          <p:cNvPr id="44" name="Rectangle 43"/>
          <p:cNvSpPr/>
          <p:nvPr/>
        </p:nvSpPr>
        <p:spPr>
          <a:xfrm>
            <a:off x="5019563" y="5123381"/>
            <a:ext cx="6687499" cy="20718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Support for skill development</a:t>
            </a:r>
          </a:p>
        </p:txBody>
      </p:sp>
      <p:sp>
        <p:nvSpPr>
          <p:cNvPr id="48" name="Rectangle 47"/>
          <p:cNvSpPr/>
          <p:nvPr/>
        </p:nvSpPr>
        <p:spPr>
          <a:xfrm>
            <a:off x="5019564" y="4353263"/>
            <a:ext cx="6687498" cy="21643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Address power dynamics</a:t>
            </a:r>
          </a:p>
        </p:txBody>
      </p:sp>
      <p:cxnSp>
        <p:nvCxnSpPr>
          <p:cNvPr id="57" name="Straight Arrow Connector 56"/>
          <p:cNvCxnSpPr>
            <a:stCxn id="69" idx="1"/>
            <a:endCxn id="9" idx="3"/>
          </p:cNvCxnSpPr>
          <p:nvPr/>
        </p:nvCxnSpPr>
        <p:spPr>
          <a:xfrm flipH="1">
            <a:off x="4258585" y="2065692"/>
            <a:ext cx="740921" cy="3702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5019563" y="5362677"/>
            <a:ext cx="6687499" cy="23679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Development of holistic workforce approach</a:t>
            </a:r>
          </a:p>
        </p:txBody>
      </p:sp>
      <p:sp>
        <p:nvSpPr>
          <p:cNvPr id="50" name="Rectangle 49"/>
          <p:cNvSpPr/>
          <p:nvPr/>
        </p:nvSpPr>
        <p:spPr>
          <a:xfrm>
            <a:off x="5037756" y="1167910"/>
            <a:ext cx="6652541" cy="3107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Support is stigma-free, needs/rights-led even at universal level (does not have the same level of activity across the board)</a:t>
            </a:r>
          </a:p>
        </p:txBody>
      </p:sp>
      <p:sp>
        <p:nvSpPr>
          <p:cNvPr id="68" name="Rectangle 67"/>
          <p:cNvSpPr/>
          <p:nvPr/>
        </p:nvSpPr>
        <p:spPr>
          <a:xfrm>
            <a:off x="5019564" y="4868362"/>
            <a:ext cx="6687498" cy="21562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Additional capacity </a:t>
            </a:r>
          </a:p>
        </p:txBody>
      </p:sp>
      <p:sp>
        <p:nvSpPr>
          <p:cNvPr id="69" name="Rectangle 68"/>
          <p:cNvSpPr/>
          <p:nvPr/>
        </p:nvSpPr>
        <p:spPr>
          <a:xfrm>
            <a:off x="4999506" y="1940392"/>
            <a:ext cx="6670618" cy="250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Support delivery where and when suits families</a:t>
            </a:r>
          </a:p>
        </p:txBody>
      </p:sp>
      <p:sp>
        <p:nvSpPr>
          <p:cNvPr id="24" name="TextBox 23"/>
          <p:cNvSpPr txBox="1"/>
          <p:nvPr/>
        </p:nvSpPr>
        <p:spPr>
          <a:xfrm>
            <a:off x="0" y="6410446"/>
            <a:ext cx="1678371" cy="400110"/>
          </a:xfrm>
          <a:prstGeom prst="rect">
            <a:avLst/>
          </a:prstGeom>
          <a:noFill/>
        </p:spPr>
        <p:txBody>
          <a:bodyPr wrap="square" rtlCol="0">
            <a:spAutoFit/>
          </a:bodyPr>
          <a:lstStyle/>
          <a:p>
            <a:r>
              <a:rPr lang="en-GB" sz="1000" dirty="0"/>
              <a:t>*As per the Leadership Group vision and blueprint</a:t>
            </a:r>
          </a:p>
        </p:txBody>
      </p:sp>
      <p:cxnSp>
        <p:nvCxnSpPr>
          <p:cNvPr id="52" name="Straight Arrow Connector 51"/>
          <p:cNvCxnSpPr>
            <a:endCxn id="42" idx="3"/>
          </p:cNvCxnSpPr>
          <p:nvPr/>
        </p:nvCxnSpPr>
        <p:spPr>
          <a:xfrm flipH="1">
            <a:off x="4263865" y="4234801"/>
            <a:ext cx="748710" cy="696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endCxn id="42" idx="3"/>
          </p:cNvCxnSpPr>
          <p:nvPr/>
        </p:nvCxnSpPr>
        <p:spPr>
          <a:xfrm flipH="1">
            <a:off x="4263865" y="4477764"/>
            <a:ext cx="748711" cy="4531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flipV="1">
            <a:off x="4241214" y="2482666"/>
            <a:ext cx="768321" cy="352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56" idx="1"/>
            <a:endCxn id="9" idx="3"/>
          </p:cNvCxnSpPr>
          <p:nvPr/>
        </p:nvCxnSpPr>
        <p:spPr>
          <a:xfrm flipH="1">
            <a:off x="4258585" y="1733100"/>
            <a:ext cx="740921" cy="7028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8" idx="1"/>
          </p:cNvCxnSpPr>
          <p:nvPr/>
        </p:nvCxnSpPr>
        <p:spPr>
          <a:xfrm flipH="1">
            <a:off x="4258587" y="3352370"/>
            <a:ext cx="740918" cy="3599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15" idx="1"/>
            <a:endCxn id="13" idx="3"/>
          </p:cNvCxnSpPr>
          <p:nvPr/>
        </p:nvCxnSpPr>
        <p:spPr>
          <a:xfrm flipH="1" flipV="1">
            <a:off x="4266252" y="3724940"/>
            <a:ext cx="733254" cy="187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Rectangle 55"/>
          <p:cNvSpPr/>
          <p:nvPr/>
        </p:nvSpPr>
        <p:spPr>
          <a:xfrm>
            <a:off x="4999506" y="1580959"/>
            <a:ext cx="6680647" cy="304281"/>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Universally accessible early help and support</a:t>
            </a:r>
          </a:p>
        </p:txBody>
      </p:sp>
      <p:sp>
        <p:nvSpPr>
          <p:cNvPr id="59" name="Rectangle 58"/>
          <p:cNvSpPr/>
          <p:nvPr/>
        </p:nvSpPr>
        <p:spPr>
          <a:xfrm>
            <a:off x="5019564" y="4098118"/>
            <a:ext cx="6687498" cy="22698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Clear &amp; shared understanding of families across whole system </a:t>
            </a:r>
          </a:p>
        </p:txBody>
      </p:sp>
      <p:sp>
        <p:nvSpPr>
          <p:cNvPr id="60" name="Rectangle 59"/>
          <p:cNvSpPr/>
          <p:nvPr/>
        </p:nvSpPr>
        <p:spPr>
          <a:xfrm>
            <a:off x="5012575" y="4609095"/>
            <a:ext cx="6694487" cy="22893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Empowerment for innovation</a:t>
            </a:r>
          </a:p>
        </p:txBody>
      </p:sp>
      <p:sp>
        <p:nvSpPr>
          <p:cNvPr id="61" name="Rectangle 60"/>
          <p:cNvSpPr/>
          <p:nvPr/>
        </p:nvSpPr>
        <p:spPr>
          <a:xfrm>
            <a:off x="5019562" y="5636801"/>
            <a:ext cx="6687499" cy="21711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Mechanisms to share good practice nationally</a:t>
            </a:r>
          </a:p>
        </p:txBody>
      </p:sp>
      <p:cxnSp>
        <p:nvCxnSpPr>
          <p:cNvPr id="96" name="Straight Arrow Connector 95"/>
          <p:cNvCxnSpPr>
            <a:endCxn id="42" idx="3"/>
          </p:cNvCxnSpPr>
          <p:nvPr/>
        </p:nvCxnSpPr>
        <p:spPr>
          <a:xfrm flipH="1" flipV="1">
            <a:off x="4263865" y="4930937"/>
            <a:ext cx="745670" cy="52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endCxn id="42" idx="3"/>
          </p:cNvCxnSpPr>
          <p:nvPr/>
        </p:nvCxnSpPr>
        <p:spPr>
          <a:xfrm flipH="1" flipV="1">
            <a:off x="4263865" y="4930937"/>
            <a:ext cx="772548" cy="273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a:stCxn id="49" idx="1"/>
            <a:endCxn id="42" idx="3"/>
          </p:cNvCxnSpPr>
          <p:nvPr/>
        </p:nvCxnSpPr>
        <p:spPr>
          <a:xfrm flipH="1" flipV="1">
            <a:off x="4263865" y="4930937"/>
            <a:ext cx="755698" cy="550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61" idx="1"/>
            <a:endCxn id="42" idx="3"/>
          </p:cNvCxnSpPr>
          <p:nvPr/>
        </p:nvCxnSpPr>
        <p:spPr>
          <a:xfrm flipH="1" flipV="1">
            <a:off x="4263865" y="4930937"/>
            <a:ext cx="755697" cy="8144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16" idx="1"/>
            <a:endCxn id="9" idx="3"/>
          </p:cNvCxnSpPr>
          <p:nvPr/>
        </p:nvCxnSpPr>
        <p:spPr>
          <a:xfrm flipH="1" flipV="1">
            <a:off x="4258585" y="2435990"/>
            <a:ext cx="740922" cy="1366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12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287787"/>
            <a:ext cx="10515600" cy="501224"/>
          </a:xfrm>
        </p:spPr>
        <p:txBody>
          <a:bodyPr>
            <a:normAutofit/>
          </a:bodyPr>
          <a:lstStyle/>
          <a:p>
            <a:r>
              <a:rPr lang="en-GB" sz="2800" dirty="0"/>
              <a:t>National Framework Principles of Holistic Whole Family Support</a:t>
            </a:r>
          </a:p>
        </p:txBody>
      </p:sp>
      <p:sp>
        <p:nvSpPr>
          <p:cNvPr id="3" name="Content Placeholder 2"/>
          <p:cNvSpPr>
            <a:spLocks noGrp="1"/>
          </p:cNvSpPr>
          <p:nvPr>
            <p:ph idx="1"/>
          </p:nvPr>
        </p:nvSpPr>
        <p:spPr>
          <a:xfrm>
            <a:off x="762451" y="860896"/>
            <a:ext cx="10515600" cy="5752648"/>
          </a:xfrm>
        </p:spPr>
        <p:txBody>
          <a:bodyPr vert="horz" lIns="91440" tIns="45720" rIns="91440" bIns="45720" rtlCol="0" anchor="t">
            <a:normAutofit fontScale="55000" lnSpcReduction="20000"/>
          </a:bodyPr>
          <a:lstStyle/>
          <a:p>
            <a:pPr marL="514350" indent="-514350">
              <a:buAutoNum type="arabicPeriod"/>
            </a:pPr>
            <a:r>
              <a:rPr lang="en-GB" b="1" dirty="0">
                <a:latin typeface="Arial"/>
                <a:ea typeface="+mn-lt"/>
                <a:cs typeface="Arial"/>
              </a:rPr>
              <a:t>Non-stigmatising:  </a:t>
            </a:r>
            <a:r>
              <a:rPr lang="en-GB" dirty="0">
                <a:latin typeface="Arial"/>
                <a:ea typeface="+mn-lt"/>
                <a:cs typeface="Arial"/>
              </a:rPr>
              <a:t>Support should be promoted and provided free from stigma and judgement.  Services should be as normalised as accessing universal services. </a:t>
            </a:r>
            <a:endParaRPr lang="en-US" dirty="0">
              <a:latin typeface="Arial"/>
              <a:ea typeface="+mn-lt"/>
              <a:cs typeface="Arial"/>
            </a:endParaRPr>
          </a:p>
          <a:p>
            <a:pPr marL="514350" indent="-514350">
              <a:buAutoNum type="arabicPeriod"/>
            </a:pPr>
            <a:r>
              <a:rPr lang="en-GB" b="1" dirty="0">
                <a:latin typeface="Arial"/>
                <a:ea typeface="+mn-lt"/>
                <a:cs typeface="Arial"/>
              </a:rPr>
              <a:t>Whole Family:  </a:t>
            </a:r>
            <a:r>
              <a:rPr lang="en-GB" dirty="0">
                <a:latin typeface="Arial"/>
                <a:ea typeface="+mn-lt"/>
                <a:cs typeface="Arial"/>
              </a:rPr>
              <a:t>Support should be rooted in GIRFEC and wrapped around about the whole family.  This requires relevant join up with adult services &amp; whole system, place based, preventative addressing inequalities.</a:t>
            </a:r>
            <a:endParaRPr lang="en-US" dirty="0">
              <a:latin typeface="Arial"/>
              <a:ea typeface="+mn-lt"/>
              <a:cs typeface="Arial"/>
            </a:endParaRPr>
          </a:p>
          <a:p>
            <a:pPr marL="514350" indent="-514350">
              <a:buAutoNum type="arabicPeriod"/>
            </a:pPr>
            <a:r>
              <a:rPr lang="en-GB" b="1" dirty="0">
                <a:latin typeface="Arial"/>
                <a:ea typeface="+mn-lt"/>
                <a:cs typeface="Arial"/>
              </a:rPr>
              <a:t>Needs based: </a:t>
            </a:r>
            <a:r>
              <a:rPr lang="en-GB" dirty="0">
                <a:latin typeface="Arial"/>
                <a:ea typeface="+mn-lt"/>
                <a:cs typeface="Arial"/>
              </a:rPr>
              <a:t>Support should be tailored to fit around each individual family, not be driven by rigid services or structures.  It should cover the spectrum of support from universal services, more tailored support for wellbeing and intensive support (to prevent or in response to statutory interventions).  Creative approaches to support should be encouraged.</a:t>
            </a:r>
            <a:endParaRPr lang="en-US" dirty="0">
              <a:latin typeface="Arial"/>
              <a:ea typeface="+mn-lt"/>
              <a:cs typeface="Arial"/>
            </a:endParaRPr>
          </a:p>
          <a:p>
            <a:pPr marL="514350" indent="-514350">
              <a:buAutoNum type="arabicPeriod"/>
            </a:pPr>
            <a:r>
              <a:rPr lang="en-GB" b="1" dirty="0">
                <a:latin typeface="Arial"/>
                <a:ea typeface="+mn-lt"/>
                <a:cs typeface="Arial"/>
              </a:rPr>
              <a:t>Assets and community based: </a:t>
            </a:r>
            <a:r>
              <a:rPr lang="en-GB" dirty="0">
                <a:latin typeface="Arial"/>
                <a:ea typeface="+mn-lt"/>
                <a:cs typeface="Arial"/>
              </a:rPr>
              <a:t>Support should be empowering, building on existing strengths within the family and wider community.  Families should be able to ‘reach in’ not be ‘referred to’.  Support must be explicitly connected to locations that work for local families and the community, such as schools, health centres, village halls and sports centres. </a:t>
            </a:r>
            <a:endParaRPr lang="en-US" dirty="0">
              <a:latin typeface="Arial"/>
              <a:ea typeface="+mn-lt"/>
              <a:cs typeface="Arial"/>
            </a:endParaRPr>
          </a:p>
          <a:p>
            <a:pPr marL="514350" indent="-514350">
              <a:buAutoNum type="arabicPeriod"/>
            </a:pPr>
            <a:r>
              <a:rPr lang="en-GB" b="1" dirty="0">
                <a:latin typeface="Arial"/>
                <a:ea typeface="+mn-lt"/>
                <a:cs typeface="Arial"/>
              </a:rPr>
              <a:t>Timely and Sustainable:  </a:t>
            </a:r>
            <a:r>
              <a:rPr lang="en-GB" dirty="0">
                <a:latin typeface="Arial"/>
                <a:ea typeface="+mn-lt"/>
                <a:cs typeface="Arial"/>
              </a:rPr>
              <a:t>Flexible, responsive and proportionate support should be available to families as soon as they need it, and for as long as it is required, adapting to changing needs. </a:t>
            </a:r>
            <a:endParaRPr lang="en-US" dirty="0">
              <a:latin typeface="Arial"/>
              <a:ea typeface="+mn-lt"/>
              <a:cs typeface="Arial"/>
            </a:endParaRPr>
          </a:p>
          <a:p>
            <a:pPr marL="514350" indent="-514350">
              <a:buAutoNum type="arabicPeriod"/>
            </a:pPr>
            <a:r>
              <a:rPr lang="en-GB" b="1" dirty="0">
                <a:latin typeface="Arial"/>
                <a:ea typeface="+mn-lt"/>
                <a:cs typeface="Arial"/>
              </a:rPr>
              <a:t>Promoted: </a:t>
            </a:r>
            <a:r>
              <a:rPr lang="en-GB" dirty="0">
                <a:latin typeface="Arial"/>
                <a:ea typeface="+mn-lt"/>
                <a:cs typeface="Arial"/>
              </a:rPr>
              <a:t>Families should have easy, well understood routes of access to support. They should feel empowered to do so, and have choice about the support they access to ensure it meets their needs.</a:t>
            </a:r>
          </a:p>
          <a:p>
            <a:pPr marL="514350" indent="-514350">
              <a:buAutoNum type="arabicPeriod"/>
            </a:pPr>
            <a:r>
              <a:rPr lang="en-GB" b="1" dirty="0">
                <a:latin typeface="Arial"/>
                <a:ea typeface="+mn-lt"/>
                <a:cs typeface="Arial"/>
              </a:rPr>
              <a:t>Take account of families’ voice:  </a:t>
            </a:r>
            <a:r>
              <a:rPr lang="en-GB" dirty="0">
                <a:latin typeface="Arial"/>
                <a:ea typeface="+mn-lt"/>
                <a:cs typeface="Arial"/>
              </a:rPr>
              <a:t>At a strategic and individual level, children and families should be meaningfully involved in the design, delivery, evaluation and continuous improvement of services. Support should be based on trusted relationships between families and professionals working together with mutual respect to ensure targeted and developmental support.  </a:t>
            </a:r>
            <a:endParaRPr lang="en-US" dirty="0">
              <a:latin typeface="Arial"/>
              <a:ea typeface="+mn-lt"/>
              <a:cs typeface="Arial"/>
            </a:endParaRPr>
          </a:p>
          <a:p>
            <a:pPr marL="514350" indent="-514350">
              <a:buAutoNum type="arabicPeriod"/>
            </a:pPr>
            <a:r>
              <a:rPr lang="en-GB" b="1" dirty="0">
                <a:latin typeface="Arial"/>
                <a:ea typeface="+mn-lt"/>
                <a:cs typeface="Arial"/>
              </a:rPr>
              <a:t>Collaborative and Seamless</a:t>
            </a:r>
            <a:r>
              <a:rPr lang="en-GB" dirty="0">
                <a:latin typeface="Arial"/>
                <a:ea typeface="+mn-lt"/>
                <a:cs typeface="Arial"/>
              </a:rPr>
              <a:t>: Support should be multi-agency and joined-up across services, so families don’t experience multiple ‘</a:t>
            </a:r>
            <a:r>
              <a:rPr lang="en-GB" dirty="0" err="1">
                <a:latin typeface="Arial"/>
                <a:ea typeface="+mn-lt"/>
                <a:cs typeface="Arial"/>
              </a:rPr>
              <a:t>referals</a:t>
            </a:r>
            <a:r>
              <a:rPr lang="en-GB" dirty="0">
                <a:latin typeface="Arial"/>
                <a:ea typeface="+mn-lt"/>
                <a:cs typeface="Arial"/>
              </a:rPr>
              <a:t>’ or inconsistent support. </a:t>
            </a:r>
            <a:endParaRPr lang="en-US" dirty="0">
              <a:latin typeface="Arial"/>
              <a:ea typeface="+mn-lt"/>
              <a:cs typeface="Arial"/>
            </a:endParaRPr>
          </a:p>
          <a:p>
            <a:pPr marL="514350" indent="-514350">
              <a:buAutoNum type="arabicPeriod"/>
            </a:pPr>
            <a:r>
              <a:rPr lang="en-GB" b="1" dirty="0">
                <a:latin typeface="Arial"/>
                <a:ea typeface="+mn-lt"/>
                <a:cs typeface="Arial"/>
              </a:rPr>
              <a:t>Skilled and supported workforce: </a:t>
            </a:r>
            <a:r>
              <a:rPr lang="en-GB" dirty="0">
                <a:latin typeface="Arial"/>
                <a:ea typeface="+mn-lt"/>
                <a:cs typeface="Arial"/>
              </a:rPr>
              <a:t>Support should be informed by an understanding of attachment, trauma, inequality and poverty.  Staff should be supported to take on additional responsibilities, and trusted to be innovative in responding to the needs of families. </a:t>
            </a:r>
          </a:p>
          <a:p>
            <a:pPr marL="514350" indent="-514350">
              <a:buAutoNum type="arabicPeriod"/>
            </a:pPr>
            <a:r>
              <a:rPr lang="en-GB" b="1" dirty="0">
                <a:latin typeface="Arial"/>
                <a:ea typeface="+mn-lt"/>
                <a:cs typeface="Arial"/>
              </a:rPr>
              <a:t>Underpinned by Children’s Rights</a:t>
            </a:r>
            <a:r>
              <a:rPr lang="en-GB" dirty="0">
                <a:latin typeface="Arial"/>
                <a:ea typeface="+mn-lt"/>
                <a:cs typeface="Arial"/>
              </a:rPr>
              <a:t>: Children’s rights should be the funnel through which every decision and support service is viewed.</a:t>
            </a:r>
            <a:endParaRPr lang="en-US" dirty="0">
              <a:latin typeface="Arial"/>
              <a:ea typeface="+mn-lt"/>
              <a:cs typeface="Arial"/>
            </a:endParaRPr>
          </a:p>
          <a:p>
            <a:pPr marL="514350" indent="-514350">
              <a:buAutoNum type="arabicPeriod"/>
            </a:pPr>
            <a:endParaRPr lang="en-GB" b="1" dirty="0">
              <a:ea typeface="+mn-lt"/>
              <a:cs typeface="+mn-lt"/>
            </a:endParaRPr>
          </a:p>
          <a:p>
            <a:pPr marL="514350" indent="-514350">
              <a:buAutoNum type="arabicPeriod"/>
            </a:pPr>
            <a:endParaRPr lang="en-GB" dirty="0">
              <a:cs typeface="Calibri"/>
            </a:endParaRPr>
          </a:p>
        </p:txBody>
      </p:sp>
    </p:spTree>
    <p:extLst>
      <p:ext uri="{BB962C8B-B14F-4D97-AF65-F5344CB8AC3E}">
        <p14:creationId xmlns:p14="http://schemas.microsoft.com/office/powerpoint/2010/main" val="12059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What has happened so far?</a:t>
            </a:r>
          </a:p>
        </p:txBody>
      </p:sp>
      <p:sp>
        <p:nvSpPr>
          <p:cNvPr id="3" name="Content Placeholder 2"/>
          <p:cNvSpPr>
            <a:spLocks noGrp="1"/>
          </p:cNvSpPr>
          <p:nvPr>
            <p:ph idx="1"/>
          </p:nvPr>
        </p:nvSpPr>
        <p:spPr>
          <a:xfrm>
            <a:off x="838200" y="1501254"/>
            <a:ext cx="10515600" cy="4675709"/>
          </a:xfrm>
        </p:spPr>
        <p:txBody>
          <a:bodyPr>
            <a:normAutofit/>
          </a:bodyPr>
          <a:lstStyle/>
          <a:p>
            <a:r>
              <a:rPr lang="en-GB" b="1" dirty="0"/>
              <a:t>£</a:t>
            </a:r>
            <a:r>
              <a:rPr lang="en-GB" b="1" dirty="0" err="1"/>
              <a:t>32m</a:t>
            </a:r>
            <a:r>
              <a:rPr lang="en-GB" b="1" dirty="0"/>
              <a:t> directly to local areas</a:t>
            </a:r>
            <a:r>
              <a:rPr lang="en-GB" dirty="0"/>
              <a:t> to build local service capacity and transform family support services. Through Children’s Services Planning Partnership (</a:t>
            </a:r>
            <a:r>
              <a:rPr lang="en-GB" dirty="0" err="1"/>
              <a:t>CSPP</a:t>
            </a:r>
            <a:r>
              <a:rPr lang="en-GB" dirty="0"/>
              <a:t>) as the key strategic mechanism.</a:t>
            </a:r>
          </a:p>
          <a:p>
            <a:pPr lvl="0"/>
            <a:r>
              <a:rPr lang="en-GB" b="1" dirty="0"/>
              <a:t>Collaborative partnership and support for three CSPPs </a:t>
            </a:r>
            <a:r>
              <a:rPr lang="en-GB" dirty="0"/>
              <a:t>[East Ayrshire, East Lothian, Glasgow City] to accelerate plans and provide local learning that can be shared nationally. </a:t>
            </a:r>
          </a:p>
          <a:p>
            <a:pPr lvl="0"/>
            <a:r>
              <a:rPr lang="en-GB" b="1" dirty="0"/>
              <a:t>Learning into Action Network - </a:t>
            </a:r>
            <a:r>
              <a:rPr lang="en-GB" dirty="0"/>
              <a:t>co-designed and co-delivered with stakeholders. Aims to share learning, practice, challenges, potential thematic focus. </a:t>
            </a:r>
          </a:p>
          <a:p>
            <a:pPr lvl="0"/>
            <a:r>
              <a:rPr lang="en-GB" b="1" dirty="0"/>
              <a:t>Evaluation</a:t>
            </a:r>
            <a:r>
              <a:rPr lang="en-GB" dirty="0"/>
              <a:t> – to assess progress as we move forward. </a:t>
            </a:r>
            <a:endParaRPr lang="en-GB" b="1" dirty="0"/>
          </a:p>
        </p:txBody>
      </p:sp>
    </p:spTree>
    <p:extLst>
      <p:ext uri="{BB962C8B-B14F-4D97-AF65-F5344CB8AC3E}">
        <p14:creationId xmlns:p14="http://schemas.microsoft.com/office/powerpoint/2010/main" val="2995805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Commissioning &amp; Procurement </a:t>
            </a:r>
          </a:p>
        </p:txBody>
      </p:sp>
      <p:sp>
        <p:nvSpPr>
          <p:cNvPr id="3" name="Content Placeholder 2"/>
          <p:cNvSpPr>
            <a:spLocks noGrp="1"/>
          </p:cNvSpPr>
          <p:nvPr>
            <p:ph idx="1"/>
          </p:nvPr>
        </p:nvSpPr>
        <p:spPr/>
        <p:txBody>
          <a:bodyPr>
            <a:normAutofit lnSpcReduction="10000"/>
          </a:bodyPr>
          <a:lstStyle/>
          <a:p>
            <a:r>
              <a:rPr lang="en-GB" sz="3000" dirty="0"/>
              <a:t>Identified as a particular challenge and point of focus in the route-map. </a:t>
            </a:r>
          </a:p>
          <a:p>
            <a:r>
              <a:rPr lang="en-GB" sz="3000" dirty="0"/>
              <a:t>Element 2 work considering how we can take a place based approach with those CSPPs to address challenges around commissioning and procurement. </a:t>
            </a:r>
          </a:p>
          <a:p>
            <a:r>
              <a:rPr lang="en-GB" sz="3000" dirty="0"/>
              <a:t>Working group reflected on these challenges and brought out some key themes, reflected in the Supporting Families National Self-Assessment Toolkit.</a:t>
            </a:r>
          </a:p>
          <a:p>
            <a:r>
              <a:rPr lang="en-GB" sz="3000" dirty="0"/>
              <a:t>Working with Scotland Excel on how we address some of these challenges. </a:t>
            </a:r>
          </a:p>
          <a:p>
            <a:endParaRPr lang="en-GB" dirty="0"/>
          </a:p>
        </p:txBody>
      </p:sp>
    </p:spTree>
    <p:extLst>
      <p:ext uri="{BB962C8B-B14F-4D97-AF65-F5344CB8AC3E}">
        <p14:creationId xmlns:p14="http://schemas.microsoft.com/office/powerpoint/2010/main" val="1857018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a803d1a-da10-489f-aaaf-280c9358e1f8" xsi:nil="true"/>
    <lcf76f155ced4ddcb4097134ff3c332f xmlns="19477c1b-8144-43f9-a386-9442e6b05cf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587F413FEB4CA479A29E741B4D06B9A" ma:contentTypeVersion="16" ma:contentTypeDescription="Create a new document." ma:contentTypeScope="" ma:versionID="7384664bae4835def7e4c9a3d2a7bac4">
  <xsd:schema xmlns:xsd="http://www.w3.org/2001/XMLSchema" xmlns:xs="http://www.w3.org/2001/XMLSchema" xmlns:p="http://schemas.microsoft.com/office/2006/metadata/properties" xmlns:ns2="3a803d1a-da10-489f-aaaf-280c9358e1f8" xmlns:ns3="19477c1b-8144-43f9-a386-9442e6b05cfe" targetNamespace="http://schemas.microsoft.com/office/2006/metadata/properties" ma:root="true" ma:fieldsID="400143471d69e80b34646ea61052db75" ns2:_="" ns3:_="">
    <xsd:import namespace="3a803d1a-da10-489f-aaaf-280c9358e1f8"/>
    <xsd:import namespace="19477c1b-8144-43f9-a386-9442e6b05cf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803d1a-da10-489f-aaaf-280c9358e1f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8d06af93-30a6-4f1a-ac1d-a9478fcd1891}" ma:internalName="TaxCatchAll" ma:showField="CatchAllData" ma:web="3a803d1a-da10-489f-aaaf-280c9358e1f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9477c1b-8144-43f9-a386-9442e6b05cf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ba2fb32-6a17-4f5f-a654-c978b415c26e"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etadata xmlns="http://www.objective.com/ecm/document/metadata/53D26341A57B383EE0540010E0463CCA" version="1.0.0">
  <systemFields>
    <field name="Objective-Id">
      <value order="0">A35506126</value>
    </field>
    <field name="Objective-Title">
      <value order="0">Holistic Whole Family Support - CYPIC Learning Event slides - 1 December 2021</value>
    </field>
    <field name="Objective-Description">
      <value order="0"/>
    </field>
    <field name="Objective-CreationStamp">
      <value order="0">2021-11-26T13:41:16Z</value>
    </field>
    <field name="Objective-IsApproved">
      <value order="0">false</value>
    </field>
    <field name="Objective-IsPublished">
      <value order="0">false</value>
    </field>
    <field name="Objective-DatePublished">
      <value order="0"/>
    </field>
    <field name="Objective-ModificationStamp">
      <value order="0">2021-11-26T13:47:59Z</value>
    </field>
    <field name="Objective-Owner">
      <value order="0">Holton, Laura L (u207627)</value>
    </field>
    <field name="Objective-Path">
      <value order="0">Objective Global Folder:SG File Plan:People, communities and living:Families and children:General:Advice and policy: Families and children - general:Family Support Programme: Whole Family Wellbeing Funding (WFWF): Policy development: 2020-2025</value>
    </field>
    <field name="Objective-Parent">
      <value order="0">Family Support Programme: Whole Family Wellbeing Funding (WFWF): Policy development: 2020-2025</value>
    </field>
    <field name="Objective-State">
      <value order="0">Being Drafted</value>
    </field>
    <field name="Objective-VersionId">
      <value order="0">vA52361894</value>
    </field>
    <field name="Objective-Version">
      <value order="0">0.2</value>
    </field>
    <field name="Objective-VersionNumber">
      <value order="0">2</value>
    </field>
    <field name="Objective-VersionComment">
      <value order="0"/>
    </field>
    <field name="Objective-FileNumber">
      <value order="0">POL/33484</value>
    </field>
    <field name="Objective-Classification">
      <value order="0">OFFICIAL</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catalogue>
  </catalogues>
</metadata>
</file>

<file path=customXml/itemProps1.xml><?xml version="1.0" encoding="utf-8"?>
<ds:datastoreItem xmlns:ds="http://schemas.openxmlformats.org/officeDocument/2006/customXml" ds:itemID="{D60779A1-94CF-4E2B-9C8F-A3BB4644F550}">
  <ds:schemaRefs>
    <ds:schemaRef ds:uri="http://purl.org/dc/elements/1.1/"/>
    <ds:schemaRef ds:uri="b975cf0e-a5f5-4f76-a7fd-397964997e33"/>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04c2ad2a-64ee-43bb-8057-bcc149cdce45"/>
    <ds:schemaRef ds:uri="http://purl.org/dc/dcmitype/"/>
    <ds:schemaRef ds:uri="http://purl.org/dc/terms/"/>
  </ds:schemaRefs>
</ds:datastoreItem>
</file>

<file path=customXml/itemProps2.xml><?xml version="1.0" encoding="utf-8"?>
<ds:datastoreItem xmlns:ds="http://schemas.openxmlformats.org/officeDocument/2006/customXml" ds:itemID="{370F00B3-0119-481A-9D05-921CD1076822}">
  <ds:schemaRefs>
    <ds:schemaRef ds:uri="http://schemas.microsoft.com/sharepoint/v3/contenttype/forms"/>
  </ds:schemaRefs>
</ds:datastoreItem>
</file>

<file path=customXml/itemProps3.xml><?xml version="1.0" encoding="utf-8"?>
<ds:datastoreItem xmlns:ds="http://schemas.openxmlformats.org/officeDocument/2006/customXml" ds:itemID="{57552F6B-E347-4171-8B54-AA72055D84D9}"/>
</file>

<file path=customXml/itemProps4.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otalTime>328</TotalTime>
  <Words>1058</Words>
  <Application>Microsoft Office PowerPoint</Application>
  <PresentationFormat>Widescreen</PresentationFormat>
  <Paragraphs>77</Paragraphs>
  <Slides>7</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Whole Family Wellbeing Funding</vt:lpstr>
      <vt:lpstr>Whole Family Wellbeing Funding</vt:lpstr>
      <vt:lpstr>How do we get there?</vt:lpstr>
      <vt:lpstr>PowerPoint Presentation</vt:lpstr>
      <vt:lpstr>National Framework Principles of Holistic Whole Family Support</vt:lpstr>
      <vt:lpstr>What has happened so far?</vt:lpstr>
      <vt:lpstr>Commissioning &amp; Procurement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Holistic Whole Family Support – our journey so far</dc:title>
  <dc:creator>Holton L (Laura)</dc:creator>
  <cp:lastModifiedBy>Suzie Scott</cp:lastModifiedBy>
  <cp:revision>22</cp:revision>
  <dcterms:created xsi:type="dcterms:W3CDTF">2021-11-26T11:38:13Z</dcterms:created>
  <dcterms:modified xsi:type="dcterms:W3CDTF">2022-11-23T17:57:03Z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A35506126</vt:lpwstr>
  </property>
  <property fmtid="{D5CDD505-2E9C-101B-9397-08002B2CF9AE}" pid="4" name="Objective-Title">
    <vt:lpwstr>Holistic Whole Family Support - CYPIC Learning Event slides - 1 December 2021</vt:lpwstr>
  </property>
  <property fmtid="{D5CDD505-2E9C-101B-9397-08002B2CF9AE}" pid="5" name="Objective-Description">
    <vt:lpwstr/>
  </property>
  <property fmtid="{D5CDD505-2E9C-101B-9397-08002B2CF9AE}" pid="6" name="Objective-CreationStamp">
    <vt:filetime>2021-11-26T13:41:16Z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2021-11-26T13:47:59Z</vt:filetime>
  </property>
  <property fmtid="{D5CDD505-2E9C-101B-9397-08002B2CF9AE}" pid="11" name="Objective-Owner">
    <vt:lpwstr>Holton, Laura L (u207627)</vt:lpwstr>
  </property>
  <property fmtid="{D5CDD505-2E9C-101B-9397-08002B2CF9AE}" pid="12" name="Objective-Path">
    <vt:lpwstr>Objective Global Folder:SG File Plan:People, communities and living:Families and children:General:Advice and policy: Families and children - general:Family Support Programme: Whole Family Wellbeing Funding (WFWF): Policy development: 2020-2025</vt:lpwstr>
  </property>
  <property fmtid="{D5CDD505-2E9C-101B-9397-08002B2CF9AE}" pid="13" name="Objective-Parent">
    <vt:lpwstr>Family Support Programme: Whole Family Wellbeing Funding (WFWF): Policy development: 2020-2025</vt:lpwstr>
  </property>
  <property fmtid="{D5CDD505-2E9C-101B-9397-08002B2CF9AE}" pid="14" name="Objective-State">
    <vt:lpwstr>Being Drafted</vt:lpwstr>
  </property>
  <property fmtid="{D5CDD505-2E9C-101B-9397-08002B2CF9AE}" pid="15" name="Objective-VersionId">
    <vt:lpwstr>vA52361894</vt:lpwstr>
  </property>
  <property fmtid="{D5CDD505-2E9C-101B-9397-08002B2CF9AE}" pid="16" name="Objective-Version">
    <vt:lpwstr>0.2</vt:lpwstr>
  </property>
  <property fmtid="{D5CDD505-2E9C-101B-9397-08002B2CF9AE}" pid="17" name="Objective-VersionNumber">
    <vt:r8>2</vt:r8>
  </property>
  <property fmtid="{D5CDD505-2E9C-101B-9397-08002B2CF9AE}" pid="18" name="Objective-VersionComment">
    <vt:lpwstr/>
  </property>
  <property fmtid="{D5CDD505-2E9C-101B-9397-08002B2CF9AE}" pid="19" name="Objective-FileNumber">
    <vt:lpwstr>POL/33484</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y fmtid="{D5CDD505-2E9C-101B-9397-08002B2CF9AE}" pid="28" name="ContentTypeId">
    <vt:lpwstr>0x0101008587F413FEB4CA479A29E741B4D06B9A</vt:lpwstr>
  </property>
</Properties>
</file>